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3" r:id="rId5"/>
    <p:sldId id="259" r:id="rId6"/>
    <p:sldId id="260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3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4.4650759782950085E-2"/>
          <c:y val="0.12306030420896197"/>
          <c:w val="0.71888066948990381"/>
          <c:h val="0.55562723334282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ОУ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ГО Анадырь </c:v>
                </c:pt>
                <c:pt idx="1">
                  <c:v>Анадырский МР </c:v>
                </c:pt>
                <c:pt idx="2">
                  <c:v>Провиденский МР </c:v>
                </c:pt>
                <c:pt idx="3">
                  <c:v>Чукотский МР </c:v>
                </c:pt>
                <c:pt idx="4">
                  <c:v>Иультинский МР </c:v>
                </c:pt>
                <c:pt idx="5">
                  <c:v>Билибинский МР </c:v>
                </c:pt>
                <c:pt idx="6">
                  <c:v>Чаунский МР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ОУ, использующих в работе ЭЖ/ЭД, ноябрь 2012 г.</c:v>
                </c:pt>
              </c:strCache>
            </c:strRef>
          </c:tx>
          <c:dLbls>
            <c:dLbl>
              <c:idx val="0"/>
              <c:layout>
                <c:manualLayout>
                  <c:x val="5.5020632737276618E-3"/>
                  <c:y val="-6.4257028112449932E-3"/>
                </c:manualLayout>
              </c:layout>
              <c:showVal val="1"/>
            </c:dLbl>
            <c:dLbl>
              <c:idx val="1"/>
              <c:layout>
                <c:manualLayout>
                  <c:x val="3.6680421824851045E-3"/>
                  <c:y val="-9.6385542168675037E-3"/>
                </c:manualLayout>
              </c:layout>
              <c:showVal val="1"/>
            </c:dLbl>
            <c:dLbl>
              <c:idx val="2"/>
              <c:layout>
                <c:manualLayout>
                  <c:x val="5.5020632737276306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5020632737276618E-3"/>
                  <c:y val="-3.212851405622497E-3"/>
                </c:manualLayout>
              </c:layout>
              <c:showVal val="1"/>
            </c:dLbl>
            <c:dLbl>
              <c:idx val="4"/>
              <c:layout>
                <c:manualLayout>
                  <c:x val="5.5020632737276618E-3"/>
                  <c:y val="-3.212851405622497E-3"/>
                </c:manualLayout>
              </c:layout>
              <c:showVal val="1"/>
            </c:dLbl>
            <c:dLbl>
              <c:idx val="5"/>
              <c:layout>
                <c:manualLayout>
                  <c:x val="3.6680421824851045E-3"/>
                  <c:y val="-3.212851405622497E-3"/>
                </c:manualLayout>
              </c:layout>
              <c:showVal val="1"/>
            </c:dLbl>
            <c:dLbl>
              <c:idx val="6"/>
              <c:layout>
                <c:manualLayout>
                  <c:x val="5.5020632737276618E-3"/>
                  <c:y val="-3.21285140562249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ГО Анадырь </c:v>
                </c:pt>
                <c:pt idx="1">
                  <c:v>Анадырский МР </c:v>
                </c:pt>
                <c:pt idx="2">
                  <c:v>Провиденский МР </c:v>
                </c:pt>
                <c:pt idx="3">
                  <c:v>Чукотский МР </c:v>
                </c:pt>
                <c:pt idx="4">
                  <c:v>Иультинский МР </c:v>
                </c:pt>
                <c:pt idx="5">
                  <c:v>Билибинский МР </c:v>
                </c:pt>
                <c:pt idx="6">
                  <c:v>Чаунский МР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ОУ, использующих в работе ЭЖ/ЭД, февраль 2013 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ГО Анадырь </c:v>
                </c:pt>
                <c:pt idx="1">
                  <c:v>Анадырский МР </c:v>
                </c:pt>
                <c:pt idx="2">
                  <c:v>Провиденский МР </c:v>
                </c:pt>
                <c:pt idx="3">
                  <c:v>Чукотский МР </c:v>
                </c:pt>
                <c:pt idx="4">
                  <c:v>Иультинский МР </c:v>
                </c:pt>
                <c:pt idx="5">
                  <c:v>Билибинский МР </c:v>
                </c:pt>
                <c:pt idx="6">
                  <c:v>Чаунский МР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3</c:v>
                </c:pt>
              </c:numCache>
            </c:numRef>
          </c:val>
        </c:ser>
        <c:dLbls>
          <c:showVal val="1"/>
        </c:dLbls>
        <c:shape val="box"/>
        <c:axId val="68126208"/>
        <c:axId val="68127744"/>
        <c:axId val="0"/>
      </c:bar3DChart>
      <c:catAx>
        <c:axId val="68126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127744"/>
        <c:crosses val="autoZero"/>
        <c:auto val="1"/>
        <c:lblAlgn val="ctr"/>
        <c:lblOffset val="100"/>
      </c:catAx>
      <c:valAx>
        <c:axId val="68127744"/>
        <c:scaling>
          <c:orientation val="minMax"/>
        </c:scaling>
        <c:axPos val="l"/>
        <c:majorGridlines/>
        <c:numFmt formatCode="General" sourceLinked="1"/>
        <c:tickLblPos val="nextTo"/>
        <c:crossAx val="6812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67677544433494"/>
          <c:y val="0.70675090914840577"/>
          <c:w val="0.29148920346442342"/>
          <c:h val="0.29075495683521485"/>
        </c:manualLayout>
      </c:layout>
      <c:spPr>
        <a:effectLst>
          <a:innerShdw blurRad="63500" dist="50800" dir="18900000">
            <a:prstClr val="black">
              <a:alpha val="50000"/>
            </a:prstClr>
          </a:innerShdw>
        </a:effectLst>
      </c:spPr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0.19355</cdr:x>
      <cdr:y>0</cdr:y>
    </cdr:from>
    <cdr:to>
      <cdr:x>0.87097</cdr:x>
      <cdr:y>0.18669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714520" y="0"/>
          <a:ext cx="6000776" cy="12003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Результаты мониторинга по внедрению информационных систем ЭЖ/ЭД в ОУ Чукотского АО </a:t>
          </a:r>
          <a:endParaRPr lang="ru-RU" sz="24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47B6-4E8C-48BA-B533-DB5E94C9B874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33462-404D-433C-93FD-4C2898C8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786058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переходе общеобразовательных учреждений Чукотского автономного округа на электронную форму ведения журналов успеваемости и дневников обучающихся </a:t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01 сентября 2013 года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im3-tub-ru.yandex.net/i?id=300756773-1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7" y="5039301"/>
            <a:ext cx="2643174" cy="1818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214414" y="285728"/>
            <a:ext cx="69378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Коллегия Департамента образования, культуры и </a:t>
            </a:r>
          </a:p>
          <a:p>
            <a:pPr algn="ctr"/>
            <a:r>
              <a:rPr lang="ru-RU" sz="2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молодежной политики </a:t>
            </a:r>
          </a:p>
          <a:p>
            <a:pPr algn="ctr"/>
            <a:r>
              <a:rPr lang="ru-RU" sz="24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Чукотского автономного округа</a:t>
            </a:r>
            <a:endParaRPr lang="ru-RU" sz="2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НОРМАТИВНО-ПРАВОВЫЕ ДОКУМЕНТЫ, РЕГЛАМЕНТИРУЮЩИЕ ДЕЯТЕЛЬНОСТЬ ОУ  ПО ОРГАНИЗАЦИИ СИСТЕМЫ ВЕДЕНИЯ В ЭЛЕКТРОННОМ ВИДЕ ЖУРНАЛОВ УСПЕВАЕМОСТИ И ДНЕВНИКОВ ОБУЧАЮЩИХСЯ  </a:t>
            </a:r>
            <a:endParaRPr lang="ru-RU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27 февраля 2010 г. №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246-р О Плане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первоочередных действий по модернизации общего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Распоряжение Правительства РФ от 17 декабря 2009 г. N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1993-р об утверждении Сводного перечня первоочередных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государственных и муниципальных услуг, предоставляемых органами исполнительной власти субъектов Российской Федерации и органами местного самоуправления в электронном виде, а также услуг, предоставляемых в электронном виде учреждениями и организациями субъектов Российской Федерации и муниципальными учреждениями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организациями;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Распоряжение Правительства РФ от 25 апреля 2011 г. N </a:t>
            </a:r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729-р об утверждении Перечня</a:t>
            </a: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услуг, оказываемых государственными и муниципальными учреждениями и другими организациями, в которых размещается государственное задание (заказ) или муниципальное задание (заказ), подлежащих включению в реестры государственных или муниципальных услуг и предоставляемых в электронной </a:t>
            </a:r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форме;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закон от 27 июля 2010 г. №  210-ФЗ «Об организации предоставления государственных и муниципальных услуг</a:t>
            </a:r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Федеральный закон от 10 июля 1992 г. №  3266-1 «Об образовании</a:t>
            </a:r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Федеральный закон от 27 июля 2006 г. № 149-ФЗ «Об информации, информационных технологиях и о защите информации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Федеральный закон от 27 июля 2006 г. № 152-ФЗ «О персональных данных</a:t>
            </a:r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Федеральный закон от 6 апреля 2011 г. № 63-ФЗ «Об электронной подписи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Минобразования России от 20.декабря 2000 г. № 03-51/64, включающее «Методические рекомендации по работе с документами в общеобразовательных учреждениях</a:t>
            </a:r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 Приказ </a:t>
            </a:r>
            <a:r>
              <a:rPr lang="ru-RU" sz="1200" b="1" i="1" u="sng" dirty="0" err="1">
                <a:latin typeface="Times New Roman" pitchFamily="18" charset="0"/>
                <a:cs typeface="Times New Roman" pitchFamily="18" charset="0"/>
              </a:rPr>
              <a:t>Минпрос</a:t>
            </a: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 СССР от 27 декабря 1974 г. № 167 «О ведении школьной документации»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200" b="1" i="1" u="sng" dirty="0" err="1">
                <a:latin typeface="Times New Roman" pitchFamily="18" charset="0"/>
                <a:cs typeface="Times New Roman" pitchFamily="18" charset="0"/>
              </a:rPr>
              <a:t>Mинздравсоцразвития</a:t>
            </a: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 России от 26 августа 2010 г. № 761н «Об утверждении Единого квалификационного справочника должностей руководителей, специалистов и служащих», раздел «Квалификационные характеристики должностей работников образования» </a:t>
            </a:r>
            <a:endParaRPr lang="ru-RU" sz="12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РФ от 15 февраля 2012 г. N АБ-147/07</a:t>
            </a:r>
            <a:br>
              <a:rPr lang="ru-RU" sz="12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u="sng" dirty="0">
                <a:latin typeface="Times New Roman" pitchFamily="18" charset="0"/>
                <a:cs typeface="Times New Roman" pitchFamily="18" charset="0"/>
              </a:rPr>
              <a:t>"О методических рекомендациях по внедрению систем ведения журналов успеваемости в электронном виде"</a:t>
            </a:r>
          </a:p>
          <a:p>
            <a:pPr>
              <a:spcBef>
                <a:spcPts val="0"/>
              </a:spcBef>
              <a:buNone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864399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Услуги</a:t>
            </a:r>
            <a:r>
              <a:rPr lang="ru-RU" sz="1600" b="1" dirty="0">
                <a:solidFill>
                  <a:srgbClr val="FF0000"/>
                </a:solidFill>
              </a:rPr>
              <a:t>, оказываемые </a:t>
            </a:r>
            <a:r>
              <a:rPr lang="ru-RU" sz="1600" b="1" dirty="0" smtClean="0">
                <a:solidFill>
                  <a:srgbClr val="FF0000"/>
                </a:solidFill>
              </a:rPr>
              <a:t>государственными и муниципальными учреждениями </a:t>
            </a:r>
            <a:r>
              <a:rPr lang="ru-RU" sz="1600" b="1" dirty="0">
                <a:solidFill>
                  <a:srgbClr val="FF0000"/>
                </a:solidFill>
              </a:rPr>
              <a:t>и другими </a:t>
            </a:r>
            <a:r>
              <a:rPr lang="ru-RU" sz="1600" b="1" dirty="0" smtClean="0">
                <a:solidFill>
                  <a:srgbClr val="FF0000"/>
                </a:solidFill>
              </a:rPr>
              <a:t>организациями в </a:t>
            </a:r>
            <a:r>
              <a:rPr lang="ru-RU" sz="1600" b="1" i="1" u="sng" dirty="0" smtClean="0">
                <a:solidFill>
                  <a:srgbClr val="FF0000"/>
                </a:solidFill>
              </a:rPr>
              <a:t>электронном</a:t>
            </a:r>
            <a:r>
              <a:rPr lang="ru-RU" sz="1600" b="1" dirty="0" smtClean="0">
                <a:solidFill>
                  <a:srgbClr val="FF0000"/>
                </a:solidFill>
              </a:rPr>
              <a:t> виде</a:t>
            </a:r>
            <a:endParaRPr lang="ru-RU" sz="1600" b="1" dirty="0">
              <a:solidFill>
                <a:srgbClr val="FF0000"/>
              </a:solidFill>
            </a:endParaRPr>
          </a:p>
          <a:p>
            <a:endParaRPr lang="ru-RU" sz="1400" baseline="0" dirty="0" smtClean="0"/>
          </a:p>
          <a:p>
            <a:pPr algn="ctr"/>
            <a:r>
              <a:rPr lang="ru-RU" b="1" dirty="0" smtClean="0"/>
              <a:t>Образование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Прием заявлений о зачислении в образовательные учреждения, реализующие основную образовательную программу дошкольного образования (детские сады), а также постановка на соответствующий учет.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Предоставление информации о реализации в образовательных учреждениях программ дошкольного, начального общего, основного общего, среднего (полного) общего образования, а также дополнительных общеобразовательных программ.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Предоставление информации о результатах сданных экзаменов, результатах тестирования и иных вступительных испытаний, а также о зачислении в образовательное учреждение.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FF0000"/>
                </a:solidFill>
              </a:rPr>
              <a:t>Предоставление информации о текущей успеваемости учащегося в образовательном учреждении, ведение дневника и журнала успеваемости.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Предоставление информации об образовательных программах и учебных планах, рабочих программах учебных курсов, предметах, дисциплинах (модулях), годовых календарных учебных графиках.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Предоставление информации о порядке проведения государственной (итоговой) аттестации обучающихся, освоивших основные и дополнительные общеобразовательные (за исключением дошкольных) программы.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Предоставление информации из федеральной (региональной) базы данных о результатах единого государственного экзамена.</a:t>
            </a:r>
          </a:p>
          <a:p>
            <a:endParaRPr lang="ru-RU" sz="1600" baseline="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0"/>
            <a:ext cx="8429684" cy="11695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от 25 апреля 2011 г. N 729-р об утверждении Перечня</a:t>
            </a:r>
            <a:b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услуг, оказываемых государственными и муниципальными учреждениями и другими организациями, в которых размещается государственное задание (заказ) или муниципальное задание (заказ), подлежащих включению в реестры государственных или муниципальных услуг и предоставляемых в электронной форме</a:t>
            </a:r>
            <a:endParaRPr lang="ru-RU" sz="1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42844" y="285728"/>
          <a:ext cx="8858280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429784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071546"/>
          <a:ext cx="9215502" cy="563541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37572"/>
                <a:gridCol w="2073487"/>
                <a:gridCol w="1028677"/>
                <a:gridCol w="1198403"/>
                <a:gridCol w="4377363"/>
              </a:tblGrid>
              <a:tr h="11882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Программные продукты для ведения в электронном виде журналов успеваемости и дневников обучающихся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ОУ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% к общему числу ОУ, использующих ЭЖ/ЭД 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общеобразовательных учреждений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  <a:tr h="74264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ballov.net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«Центр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образования села </a:t>
                      </a:r>
                      <a:r>
                        <a:rPr lang="ru-RU" sz="13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Рыркайпий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МОУ «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Усть-Чаунская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  средняя общеобразовательная школа с. 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Рыткучи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  <a:tr h="74264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KlassInfo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МБОУ для детей дошкольного и младшего школьного возраста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«Начальная  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школа-детский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сад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с.Илирней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МОУ «Центр образования» г. 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Певек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  <a:tr h="44594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LMS школа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МБОУ "Средняя общеобразовательная школа № 1 города Анадыря"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  <a:tr h="8918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NetSchool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МАОУ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«СОШ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Билибино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ЧАО»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«СОШ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села </a:t>
                      </a:r>
                      <a:r>
                        <a:rPr lang="ru-RU" sz="13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Лорино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«Центр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образования села </a:t>
                      </a:r>
                      <a:r>
                        <a:rPr lang="ru-RU" sz="13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Ваеги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ГАОУ ЧАО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«Чукотский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окружной профильный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лицей»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  <a:tr h="22297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OКО.ру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«ЦО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13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Анюйск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Билибинского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МР ЧАО»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  <a:tr h="44594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senmel.eljur.ru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МБОУ "Основная общеобразовательная школа села 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Энмелен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  <a:tr h="44594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Аверс: электронный классный журнал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13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МБОУ "Средняя общеобразовательная школа посёлка 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Эгвекинот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  <a:tr h="22297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Ружэль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МБОУ "ЦО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села </a:t>
                      </a: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Нешкан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  <a:tr h="22297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 pitchFamily="18" charset="0"/>
                          <a:cs typeface="Times New Roman" pitchFamily="18" charset="0"/>
                        </a:rPr>
                        <a:t>Дневник.ру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Все остальные ОУ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77" marR="38977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28690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Используемые программные продукты для ведения в электронном виде журналов успеваемости и дневников обучающихся в общеобразовательных учреждениях Чукотского АО</a:t>
            </a:r>
            <a:endParaRPr kumimoji="0" lang="ru-RU" sz="20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опроса ОУ по нормативно-правовому обеспечению образовательного процесса с использованием системы ЭЖ/ЭД и обучению сотрудников</a:t>
            </a:r>
            <a:endParaRPr kumimoji="0" lang="ru-RU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3" y="642919"/>
          <a:ext cx="8786869" cy="6072229"/>
        </p:xfrm>
        <a:graphic>
          <a:graphicData uri="http://schemas.openxmlformats.org/drawingml/2006/table">
            <a:tbl>
              <a:tblPr/>
              <a:tblGrid>
                <a:gridCol w="2149036"/>
                <a:gridCol w="737537"/>
                <a:gridCol w="737537"/>
                <a:gridCol w="737537"/>
                <a:gridCol w="737537"/>
                <a:gridCol w="737537"/>
                <a:gridCol w="737537"/>
                <a:gridCol w="737537"/>
                <a:gridCol w="737537"/>
                <a:gridCol w="737537"/>
              </a:tblGrid>
              <a:tr h="1224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ОУ, которые ответили «Да» (%)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vert="vert27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«СОШ № 1 г. Анадыря»</a:t>
                      </a: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vert="vert27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ГАОУ ЧАО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ЧОПЛ</a:t>
                      </a: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vert="vert27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Анадырский МР</a:t>
                      </a: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vert="vert27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Билибинский МР</a:t>
                      </a: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vert="vert27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Иультинский МР</a:t>
                      </a: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vert="vert27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Провиденский МР</a:t>
                      </a: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vert="vert27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Чаунский  МР</a:t>
                      </a: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vert="vert27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Чукотский МР</a:t>
                      </a: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vert="vert27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  <a:tr h="858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в ОУ комплекта документов по обеспечению законодательных требований о защите персональных данных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(56%)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процессе разработки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  <a:tr h="979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в ОУ регламента (локального акта) ведения в электронном виде  журналов успеваемости и дневников обучающихся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(63%)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  <a:tr h="979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в ОУ регламента предоставления услуги Электронных дневников (информирования обучающихся и их родителей)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(56%)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  <a:tr h="8573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приказа руководителя ОУ о ведении в электронном виде  журналов успеваемости и дневников обучающихся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(78%)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  <a:tr h="1173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обучающих семинаров для работников ОУ по вопросам ведения в электронном виде  журналов успеваемости и дневников обучающихся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(83%)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3" marR="6433" marT="6433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85" marR="20585" marT="4289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850112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Проект Решения Коллегии Департамента образования, </a:t>
            </a:r>
          </a:p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культуры и молодежной политики Чукотского автономного округа </a:t>
            </a:r>
          </a:p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сфере образования о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 05 апреля 2013 года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143248"/>
          <a:ext cx="8786874" cy="3286148"/>
        </p:xfrm>
        <a:graphic>
          <a:graphicData uri="http://schemas.openxmlformats.org/drawingml/2006/table">
            <a:tbl>
              <a:tblPr/>
              <a:tblGrid>
                <a:gridCol w="432141"/>
                <a:gridCol w="4105342"/>
                <a:gridCol w="792259"/>
                <a:gridCol w="780045"/>
                <a:gridCol w="444356"/>
                <a:gridCol w="952673"/>
                <a:gridCol w="1280058"/>
              </a:tblGrid>
              <a:tr h="6572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п\п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коллегии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Уровень организационного решения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Сроки проведения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Ответственность и контроль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окружной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муници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пальный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12.1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Осуществить мониторинг предоставления общеобразовательными учреждениями информации об организации образовательного процесса и  текущей успеваемости учащихся в электронной форме.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ДОКиМП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 01.07.2013г.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Шохирева Н.Н.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руководители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МОУО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12.2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Общеобразовательным учреждениям Чукотского АО в обязательном порядке осуществить переход на электронную форму ведения журналов успеваемости и дневников обучающихся с 01 сентября 2013 года.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МОУО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01.09.2013 г.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руководители ОУ</a:t>
                      </a: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500174"/>
            <a:ext cx="857249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О переходе общеобразовательных учреждений Чукотского автономного округа на электронную форму ведения журналов успеваемости и дневников обучающихся.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Заслушав и обсудив информацию начальника отдела государственной политики и развития образования Управления государственной политики в сфере образования Департамента образования, культуры и молодежной политики Чукотского автономного округа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Шохиревой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Н.Н.,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Коллегия решила: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829</Words>
  <Application>Microsoft Office PowerPoint</Application>
  <PresentationFormat>Экран (4:3)</PresentationFormat>
  <Paragraphs>191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 переходе общеобразовательных учреждений Чукотского автономного округа на электронную форму ведения журналов успеваемости и дневников обучающихся  с 01 сентября 2013 года</vt:lpstr>
      <vt:lpstr>ОСНОВНЫЕ НОРМАТИВНО-ПРАВОВЫЕ ДОКУМЕНТЫ, РЕГЛАМЕНТИРУЮЩИЕ ДЕЯТЕЛЬНОСТЬ ОУ  ПО ОРГАНИЗАЦИИ СИСТЕМЫ ВЕДЕНИЯ В ЭЛЕКТРОННОМ ВИДЕ ЖУРНАЛОВ УСПЕВАЕМОСТИ И ДНЕВНИКОВ ОБУЧАЮЩИХСЯ  </vt:lpstr>
      <vt:lpstr>Слайд 3</vt:lpstr>
      <vt:lpstr>Слайд 4</vt:lpstr>
      <vt:lpstr>Слайд 5</vt:lpstr>
      <vt:lpstr>Слайд 6</vt:lpstr>
      <vt:lpstr>Слайд 7</vt:lpstr>
    </vt:vector>
  </TitlesOfParts>
  <Company>doimp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переходе общеобразовательных учреждений Чукотского автономного округа на электронную форму ведения журналов успеваемости и дневников обучающихся</dc:title>
  <dc:creator>Н. Н.. Шохирева</dc:creator>
  <cp:lastModifiedBy>Н. Н.. Шохирева</cp:lastModifiedBy>
  <cp:revision>89</cp:revision>
  <dcterms:created xsi:type="dcterms:W3CDTF">2013-03-26T05:30:19Z</dcterms:created>
  <dcterms:modified xsi:type="dcterms:W3CDTF">2013-08-05T04:18:26Z</dcterms:modified>
</cp:coreProperties>
</file>